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wdp" ContentType="image/vnd.ms-photo"/>
  <Default Extension="jpg" ContentType="image/png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23.jpg" ContentType="image/jpe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media/image12.jpg" ContentType="image/jpeg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media/image24.jpg" ContentType="image/jpeg"/>
  <Override PartName="/ppt/slidelayouts/slidelayout2.xml" ContentType="application/vnd.openxmlformats-officedocument.presentationml.slideLayout+xml"/>
  <Override PartName="/ppt/media/image14.jpg" ContentType="image/jpeg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6.jpg" ContentType="image/jpeg"/>
  <Override PartName="/ppt/notesslides/notesslide5.xml" ContentType="application/vnd.openxmlformats-officedocument.presentationml.notesSlide+xml"/>
  <Override PartName="/ppt/media/image10.jpg" ContentType="image/jpeg"/>
  <Override PartName="/ppt/media/image13.jpg" ContentType="image/jpeg"/>
  <Override PartName="/ppt/theme/theme3.xml" ContentType="application/vnd.openxmlformats-officedocument.theme+xml"/>
  <Override PartName="/ppt/media/image15.jpg" ContentType="image/jpeg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9" r:id="rId1"/>
  </p:sldMasterIdLst>
  <p:notesMasterIdLst>
    <p:notesMasterId r:id="rId2"/>
  </p:notesMasterIdLst>
  <p:sldIdLst>
    <p:sldId id="256" r:id="rId3"/>
    <p:sldId id="259" r:id="rId4"/>
    <p:sldId id="262" r:id="rId5"/>
    <p:sldId id="265" r:id="rId6"/>
    <p:sldId id="269" r:id="rId7"/>
    <p:sldId id="270" r:id="rId8"/>
    <p:sldId id="260" r:id="rId9"/>
    <p:sldId id="271" r:id="rId10"/>
    <p:sldId id="272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3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9329CA3-0A82-405C-8E95-E186AD78B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2840CE1-1B61-46C2-A3AB-66F68C45D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D92A643-FA78-4662-9573-B9CA8D277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0C5E68D-286C-4182-87EC-72F7A16D9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64BE6C3-2D4E-4A25-9386-22602B65A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798649-4501-403C-8A5E-42C844433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D39D291-4129-41EA-B308-18C05A6F5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67C16CF-82D7-4F63-8255-B3DEE6A3E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11E78B4-81AF-4091-A6A7-67C61DA7A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3448" y="1098813"/>
            <a:ext cx="7302501" cy="4660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1888" y="1254255"/>
            <a:ext cx="7088798" cy="436707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155699" y="1401762"/>
            <a:ext cx="6858001" cy="2387600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55699" y="3881437"/>
            <a:ext cx="6858001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ACA9E38-BB34-4663-9111-839C47A75F49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ACA9E38-BB34-4663-9111-839C47A75F49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ACA9E38-BB34-4663-9111-839C47A75F49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29" y="2363391"/>
            <a:ext cx="9144001" cy="300540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1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ACA9E38-BB34-4663-9111-839C47A75F49}" type="datetimeFigureOut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ACA9E38-BB34-4663-9111-839C47A75F49}" type="datetimeFigureOut">
              <a:rPr lang="en-US" smtClean="0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ACA9E38-BB34-4663-9111-839C47A75F49}" type="datetimeFigureOut">
              <a:rPr lang="en-US" smtClean="0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ACA9E38-BB34-4663-9111-839C47A75F49}" type="datetimeFigureOut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ACA9E38-BB34-4663-9111-839C47A75F49}" type="datetimeFigureOut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 l="0" t="0" r="0" b="0"/>
          <a:tile tx="0" ty="0" sx="30000" sy="3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087532"/>
            <a:ext cx="9155207" cy="7704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0ACA9E38-BB34-4663-9111-839C47A75F49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729" y="0"/>
            <a:ext cx="454961" cy="16906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g2001.ru/upload/iblock/616/4034-7.jpg" TargetMode="External"/><Relationship Id="rId2" Type="http://schemas.openxmlformats.org/officeDocument/2006/relationships/hyperlink" Target="http://lenagold.narod.ru/fon/clipart/s/svit/svitolk101.png" TargetMode="External"/><Relationship Id="rId3" Type="http://schemas.openxmlformats.org/officeDocument/2006/relationships/hyperlink" Target="http://megasklad.ru/data/photoes/s194064.jpg" TargetMode="External"/><Relationship Id="rId4" Type="http://schemas.openxmlformats.org/officeDocument/2006/relationships/hyperlink" Target="http://www.segment.ru/img_hits/4946015_1_small.jpg" TargetMode="External"/><Relationship Id="rId5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6.jpg"/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1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755576" y="980728"/>
            <a:ext cx="752254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ru-RU" sz="4400" b="1" i="1" u="none" strike="noStrike" kern="1200" cap="none" spc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Segoe Print" pitchFamily="2" charset="0"/>
                <a:ea typeface="Segoe Print" pitchFamily="2" charset="0"/>
                <a:cs typeface="Segoe Print" pitchFamily="2" charset="0"/>
              </a:rPr>
              <a:t>Число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ru-RU" sz="4400" b="1" i="1" u="none" strike="noStrike" kern="1200" cap="none" spc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Segoe Print" pitchFamily="2" charset="0"/>
                <a:ea typeface="Segoe Print" pitchFamily="2" charset="0"/>
                <a:cs typeface="Segoe Print" pitchFamily="2" charset="0"/>
              </a:rPr>
              <a:t>имён существительных</a:t>
            </a:r>
            <a:endParaRPr kumimoji="0" lang="ru-RU" sz="4400" b="1" i="1" u="none" strike="noStrike" kern="1200" cap="none" spc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latin typeface="Segoe Print" pitchFamily="2" charset="0"/>
              <a:ea typeface="Segoe Print" pitchFamily="2" charset="0"/>
              <a:cs typeface="Segoe Print" pitchFamily="2" charset="0"/>
            </a:endParaRPr>
          </a:p>
        </p:txBody>
      </p:sp>
      <p:sp>
        <p:nvSpPr>
          <p:cNvPr id="5" name="Подзаголовок 2"/>
          <p:cNvSpPr>
            <a:spLocks noGrp="1" noEditPoints="1"/>
          </p:cNvSpPr>
          <p:nvPr>
            <p:ph type="subTitle"/>
          </p:nvPr>
        </p:nvSpPr>
        <p:spPr>
          <a:xfrm>
            <a:off x="4283968" y="4293096"/>
            <a:ext cx="4340026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dirty="0" smtClean="0">
                <a:hlinkClick r:id="rId1"/>
              </a:rPr>
              <a:t>http://www.bg2001.ru/upload/iblock/616/4034-7.jpg</a:t>
            </a:r>
            <a:endParaRPr lang="ru-RU" sz="2000" dirty="0" smtClean="0"/>
          </a:p>
          <a:p>
            <a:pPr algn="ctr"/>
            <a:r>
              <a:rPr lang="ru-RU" sz="2400" i="1" dirty="0" smtClean="0"/>
              <a:t>грамота (для создания рамки)</a:t>
            </a:r>
          </a:p>
          <a:p>
            <a:pPr algn="ctr"/>
            <a:endParaRPr lang="ru-RU" sz="1000" i="1" dirty="0" smtClean="0"/>
          </a:p>
          <a:p>
            <a:pPr algn="ctr"/>
            <a:r>
              <a:rPr lang="ru-RU" sz="2000" dirty="0" smtClean="0">
                <a:hlinkClick r:id="rId2"/>
              </a:rPr>
              <a:t>http://lenagold.narod.ru/fon/clipart/s/svit/svitolk101.png</a:t>
            </a:r>
            <a:endParaRPr lang="ru-RU" sz="2000" dirty="0" smtClean="0"/>
          </a:p>
          <a:p>
            <a:pPr algn="ctr"/>
            <a:r>
              <a:rPr lang="ru-RU" sz="2400" i="1" dirty="0" smtClean="0"/>
              <a:t>перо, чернильница, бумага</a:t>
            </a:r>
          </a:p>
          <a:p>
            <a:pPr algn="ctr"/>
            <a:endParaRPr lang="ru-RU" sz="1000" i="1" dirty="0" smtClean="0"/>
          </a:p>
          <a:p>
            <a:pPr algn="ctr"/>
            <a:r>
              <a:rPr lang="ru-RU" sz="2000" u="sng" dirty="0" smtClean="0">
                <a:hlinkClick r:id="rId3"/>
              </a:rPr>
              <a:t>http://megasklad.ru/data/photoes/s194064.jpg</a:t>
            </a:r>
            <a:endParaRPr lang="ru-RU" sz="2000" u="sng" dirty="0" smtClean="0"/>
          </a:p>
          <a:p>
            <a:pPr algn="ctr"/>
            <a:r>
              <a:rPr lang="ru-RU" sz="2400" i="1" dirty="0" smtClean="0"/>
              <a:t>ручка - 1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2000" u="sng" dirty="0" smtClean="0">
                <a:hlinkClick r:id="rId4"/>
              </a:rPr>
              <a:t>http://www.segment.ru/img_hits/4946015_1_small.jpg</a:t>
            </a:r>
            <a:endParaRPr lang="ru-RU" sz="2000" u="sng" dirty="0" smtClean="0"/>
          </a:p>
          <a:p>
            <a:pPr algn="ctr"/>
            <a:r>
              <a:rPr lang="ru-RU" sz="2400" i="1" dirty="0" smtClean="0"/>
              <a:t>ручка - 2</a:t>
            </a:r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/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ru-RU" sz="3600" b="0" i="0" u="none" strike="noStrike" kern="1200" cap="none" spc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 panose="020B0604020202020204"/>
              <a:buNone/>
            </a:pPr>
            <a:endParaRPr lang="ru-RU"/>
          </a:p>
        </p:txBody>
      </p:sp>
      <p:pic>
        <p:nvPicPr>
          <p:cNvPr id="4100" name="Picture 2" descr="http://sopov-ist.ucoz.ru/Kartinki/doska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496" y="-27384"/>
            <a:ext cx="9153525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539552" y="692696"/>
            <a:ext cx="8281167" cy="5596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 panose="020B0604020202020204"/>
              <a:buChar char="•"/>
              <a:defRPr sz="3200">
                <a:solidFill>
                  <a:schemeClr val="tx1"/>
                </a:solidFill>
                <a:latin typeface="Calibri" pitchFamily="34" charset="0" panose="020F050202020403020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 panose="020B0604020202020204"/>
              <a:buChar char="–"/>
              <a:defRPr sz="2800">
                <a:solidFill>
                  <a:schemeClr val="tx1"/>
                </a:solidFill>
                <a:latin typeface="Calibri" pitchFamily="34" charset="0" panose="020F050202020403020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 panose="020B0604020202020204"/>
              <a:buChar char="•"/>
              <a:defRPr sz="2400">
                <a:solidFill>
                  <a:schemeClr val="tx1"/>
                </a:solidFill>
                <a:latin typeface="Calibri" pitchFamily="34" charset="0" panose="020F050202020403020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 panose="020B0604020202020204"/>
              <a:buChar char="–"/>
              <a:defRPr sz="2000">
                <a:solidFill>
                  <a:schemeClr val="tx1"/>
                </a:solidFill>
                <a:latin typeface="Calibri" pitchFamily="34" charset="0" panose="020F050202020403020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 panose="020B0604020202020204"/>
              <a:buChar char="»"/>
              <a:defRPr sz="2000">
                <a:solidFill>
                  <a:schemeClr val="tx1"/>
                </a:solidFill>
                <a:latin typeface="Calibri" pitchFamily="34" charset="0" panose="020F0502020204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 panose="020B0604020202020204"/>
              <a:buChar char="»"/>
              <a:defRPr sz="2000">
                <a:solidFill>
                  <a:schemeClr val="tx1"/>
                </a:solidFill>
                <a:latin typeface="Calibri" pitchFamily="34" charset="0" panose="020F0502020204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 panose="020B0604020202020204"/>
              <a:buChar char="»"/>
              <a:defRPr sz="2000">
                <a:solidFill>
                  <a:schemeClr val="tx1"/>
                </a:solidFill>
                <a:latin typeface="Calibri" pitchFamily="34" charset="0" panose="020F0502020204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 panose="020B0604020202020204"/>
              <a:buChar char="»"/>
              <a:defRPr sz="2000">
                <a:solidFill>
                  <a:schemeClr val="tx1"/>
                </a:solidFill>
                <a:latin typeface="Calibri" pitchFamily="34" charset="0" panose="020F0502020204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 panose="020B0604020202020204"/>
              <a:buChar char="»"/>
              <a:defRPr sz="2000">
                <a:solidFill>
                  <a:schemeClr val="tx1"/>
                </a:solidFill>
                <a:latin typeface="Calibri" pitchFamily="34" charset="0" panose="020F050202020403020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i="1" dirty="0" smtClean="0">
                <a:solidFill>
                  <a:schemeClr val="bg1"/>
                </a:solidFill>
                <a:latin typeface="Propisi" pitchFamily="2" charset="0"/>
              </a:rPr>
              <a:t>Второе  февраля</a:t>
            </a:r>
            <a:r>
              <a:rPr lang="ru-RU" altLang="ru-RU" sz="6000" i="1" dirty="0">
                <a:solidFill>
                  <a:schemeClr val="bg1"/>
                </a:solidFill>
                <a:latin typeface="Propisi" pitchFamily="2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i="1" dirty="0">
                <a:solidFill>
                  <a:schemeClr val="bg1"/>
                </a:solidFill>
                <a:latin typeface="Propisi" pitchFamily="2" charset="0"/>
              </a:rPr>
              <a:t>Классная   работа</a:t>
            </a:r>
            <a:r>
              <a:rPr lang="ru-RU" altLang="ru-RU" sz="6000" i="1" dirty="0" smtClean="0">
                <a:solidFill>
                  <a:schemeClr val="bg1"/>
                </a:solidFill>
                <a:latin typeface="Propisi" pitchFamily="2" charset="0"/>
              </a:rPr>
              <a:t>.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6000" i="1" dirty="0" err="1" smtClean="0">
                <a:solidFill>
                  <a:schemeClr val="bg1"/>
                </a:solidFill>
                <a:latin typeface="Propisi" pitchFamily="2" charset="0"/>
              </a:rPr>
              <a:t>Ддд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6000" i="1" dirty="0" err="1" smtClean="0">
                <a:solidFill>
                  <a:schemeClr val="bg1"/>
                </a:solidFill>
                <a:latin typeface="Propisi" pitchFamily="2" charset="0"/>
              </a:rPr>
              <a:t>Ттт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6000" i="1" dirty="0" err="1" smtClean="0">
                <a:solidFill>
                  <a:schemeClr val="bg1"/>
                </a:solidFill>
                <a:latin typeface="Propisi" pitchFamily="2" charset="0"/>
              </a:rPr>
              <a:t>тд</a:t>
            </a:r>
            <a:r>
              <a:rPr lang="ru-RU" altLang="ru-RU" sz="6000" i="1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6000" i="1" dirty="0" err="1" smtClean="0">
                <a:solidFill>
                  <a:schemeClr val="bg1"/>
                </a:solidFill>
                <a:latin typeface="Propisi" pitchFamily="2" charset="0"/>
              </a:rPr>
              <a:t>дт</a:t>
            </a:r>
            <a:endParaRPr lang="ru-RU" altLang="ru-RU" sz="6000" i="1" dirty="0">
              <a:solidFill>
                <a:schemeClr val="bg1"/>
              </a:solidFill>
              <a:latin typeface="Arial" pitchFamily="34" charset="0" panose="020B0604020202020204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5288" y="2492375"/>
            <a:ext cx="799147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9263" y="1557338"/>
            <a:ext cx="799147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49263" y="3356992"/>
            <a:ext cx="799147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Прямая соед. линия 1 4101"/>
          <p:cNvCxnSpPr/>
          <p:nvPr/>
        </p:nvCxnSpPr>
        <p:spPr>
          <a:xfrm>
            <a:off x="418000" y="4292029"/>
            <a:ext cx="8022738" cy="0"/>
          </a:xfrm>
          <a:prstGeom prst="straightConnector1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Прямая соед. линия 1 4101"/>
          <p:cNvCxnSpPr/>
          <p:nvPr/>
        </p:nvCxnSpPr>
        <p:spPr>
          <a:xfrm>
            <a:off x="560631" y="5229200"/>
            <a:ext cx="8022738" cy="0"/>
          </a:xfrm>
          <a:prstGeom prst="straightConnector1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4" name="Прямая соед. линия 1 4101"/>
          <p:cNvCxnSpPr/>
          <p:nvPr/>
        </p:nvCxnSpPr>
        <p:spPr>
          <a:xfrm>
            <a:off x="395536" y="6093296"/>
            <a:ext cx="8022738" cy="0"/>
          </a:xfrm>
          <a:prstGeom prst="straightConnector1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 noEditPoints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10301" y="89844"/>
            <a:ext cx="51766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Имена существительные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изменяются по числам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460" y="2268111"/>
            <a:ext cx="3685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Единственное число </a:t>
            </a:r>
          </a:p>
          <a:p>
            <a:pPr algn="ctr"/>
            <a:r>
              <a:rPr lang="ru-RU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(ед. ч.)</a:t>
            </a:r>
            <a:endParaRPr lang="ru-RU" sz="3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8999" y="2279774"/>
            <a:ext cx="3937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Множественное число</a:t>
            </a:r>
          </a:p>
          <a:p>
            <a:pPr algn="ctr"/>
            <a:r>
              <a:rPr lang="ru-RU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(мн. ч.)</a:t>
            </a:r>
            <a:endParaRPr lang="ru-RU" sz="3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5516" y="2279774"/>
            <a:ext cx="4205515" cy="1077218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98605" y="2268111"/>
            <a:ext cx="4238083" cy="1077218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2097" y="3736416"/>
            <a:ext cx="31323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Обозначают </a:t>
            </a:r>
          </a:p>
          <a:p>
            <a:pPr algn="ctr"/>
            <a:r>
              <a:rPr lang="ru-RU" sz="2800" i="1" dirty="0"/>
              <a:t>один предмет.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86450" y="3659464"/>
            <a:ext cx="4336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Обозначают</a:t>
            </a:r>
          </a:p>
          <a:p>
            <a:pPr algn="ctr"/>
            <a:r>
              <a:rPr lang="ru-RU" sz="2800" i="1" dirty="0"/>
              <a:t>несколько предметов.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11760" y="1290173"/>
            <a:ext cx="2286846" cy="80667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80012" y="1290173"/>
            <a:ext cx="2213655" cy="80667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8650" y="5565643"/>
            <a:ext cx="1399401" cy="458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конфета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70573" y="5589240"/>
            <a:ext cx="916900" cy="458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ручка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36096" y="5667635"/>
            <a:ext cx="1445687" cy="458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конфеты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68344" y="5661248"/>
            <a:ext cx="916900" cy="458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ручки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2647418">
            <a:off x="2722240" y="4890073"/>
            <a:ext cx="1026679" cy="10266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536" y="4941168"/>
            <a:ext cx="1689118" cy="6896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03242" y="4725144"/>
            <a:ext cx="1785921" cy="1016436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7329888" y="4601939"/>
            <a:ext cx="1606800" cy="1218134"/>
            <a:chOff x="7333708" y="4699545"/>
            <a:chExt cx="1606800" cy="1218134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33708" y="4699545"/>
              <a:ext cx="1478184" cy="923865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1212204" flipH="1">
              <a:off x="7742100" y="5114164"/>
              <a:ext cx="1198408" cy="8035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6" grpId="0" animBg="1"/>
      <p:bldP spid="17" grpId="0" animBg="1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 noEditPoints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4369" y="260648"/>
            <a:ext cx="5218356" cy="76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Проверочная работа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47426" y="2276872"/>
            <a:ext cx="4572000" cy="35831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i="1" dirty="0" smtClean="0"/>
              <a:t>завтрак  –  завтраки </a:t>
            </a:r>
            <a:endParaRPr lang="ru-RU" sz="3200" i="1" dirty="0"/>
          </a:p>
          <a:p>
            <a:pPr>
              <a:lnSpc>
                <a:spcPct val="120000"/>
              </a:lnSpc>
            </a:pPr>
            <a:r>
              <a:rPr lang="ru-RU" sz="3200" i="1" dirty="0"/>
              <a:t>метро </a:t>
            </a:r>
            <a:r>
              <a:rPr lang="ru-RU" sz="3200" i="1" dirty="0" smtClean="0"/>
              <a:t> – </a:t>
            </a:r>
            <a:endParaRPr lang="ru-RU" sz="3200" i="1" dirty="0"/>
          </a:p>
          <a:p>
            <a:pPr>
              <a:lnSpc>
                <a:spcPct val="120000"/>
              </a:lnSpc>
            </a:pPr>
            <a:r>
              <a:rPr lang="ru-RU" sz="3200" i="1" dirty="0"/>
              <a:t>молоток </a:t>
            </a:r>
            <a:r>
              <a:rPr lang="ru-RU" sz="3200" i="1" dirty="0" smtClean="0"/>
              <a:t> –  </a:t>
            </a:r>
            <a:r>
              <a:rPr lang="ru-RU" sz="3200" i="1" dirty="0"/>
              <a:t>молотки</a:t>
            </a:r>
          </a:p>
          <a:p>
            <a:pPr>
              <a:lnSpc>
                <a:spcPct val="120000"/>
              </a:lnSpc>
            </a:pPr>
            <a:r>
              <a:rPr lang="ru-RU" sz="3200" i="1" dirty="0"/>
              <a:t>берёза </a:t>
            </a:r>
            <a:r>
              <a:rPr lang="ru-RU" sz="3200" i="1" dirty="0" smtClean="0"/>
              <a:t> –  </a:t>
            </a:r>
            <a:r>
              <a:rPr lang="ru-RU" sz="3200" i="1" dirty="0"/>
              <a:t>берёзы</a:t>
            </a:r>
          </a:p>
          <a:p>
            <a:pPr>
              <a:lnSpc>
                <a:spcPct val="120000"/>
              </a:lnSpc>
            </a:pPr>
            <a:r>
              <a:rPr lang="ru-RU" sz="3200" i="1" dirty="0"/>
              <a:t>огурец </a:t>
            </a:r>
            <a:r>
              <a:rPr lang="ru-RU" sz="3200" i="1" dirty="0" smtClean="0"/>
              <a:t> –  огурцы </a:t>
            </a:r>
            <a:endParaRPr lang="ru-RU" sz="3200" i="1" dirty="0"/>
          </a:p>
          <a:p>
            <a:pPr>
              <a:lnSpc>
                <a:spcPct val="120000"/>
              </a:lnSpc>
            </a:pPr>
            <a:r>
              <a:rPr lang="ru-RU" sz="3200" i="1" dirty="0"/>
              <a:t>кровать </a:t>
            </a:r>
            <a:r>
              <a:rPr lang="ru-RU" sz="3200" i="1" dirty="0" smtClean="0"/>
              <a:t> –  кровати </a:t>
            </a:r>
            <a:endParaRPr lang="ru-RU" sz="3200" i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2915816" y="1187459"/>
            <a:ext cx="1368152" cy="729371"/>
            <a:chOff x="2915816" y="1160748"/>
            <a:chExt cx="1107818" cy="58535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915816" y="1196752"/>
              <a:ext cx="1107818" cy="5493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918075" y="1160748"/>
              <a:ext cx="11055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ед</a:t>
              </a:r>
              <a:r>
                <a:rPr lang="ru-RU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ч.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17813" y="1186878"/>
            <a:ext cx="1442419" cy="729953"/>
            <a:chOff x="5217813" y="1196752"/>
            <a:chExt cx="1177581" cy="58535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217813" y="1232756"/>
              <a:ext cx="1107818" cy="5493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220072" y="1196752"/>
              <a:ext cx="1175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мн. ч.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952527" y="2316361"/>
            <a:ext cx="2243815" cy="5961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92056" y="3053071"/>
            <a:ext cx="1872208" cy="4320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33426" y="3592653"/>
            <a:ext cx="2082018" cy="50317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546730" y="4185084"/>
            <a:ext cx="1872208" cy="4320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592056" y="4761148"/>
            <a:ext cx="1872208" cy="4320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33426" y="5409219"/>
            <a:ext cx="2082018" cy="50557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23528" y="486916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Бывают имена существительные, которые не имеют множественного числа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467544" y="980728"/>
            <a:ext cx="8075240" cy="4061048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Молоко</a:t>
            </a:r>
          </a:p>
          <a:p>
            <a:r>
              <a:rPr lang="ru-RU" sz="2800" i="1" dirty="0" smtClean="0"/>
              <a:t>Молодежь</a:t>
            </a:r>
          </a:p>
          <a:p>
            <a:r>
              <a:rPr lang="ru-RU" sz="2800" i="1" dirty="0" smtClean="0"/>
              <a:t>Пальто</a:t>
            </a:r>
          </a:p>
          <a:p>
            <a:r>
              <a:rPr lang="ru-RU" sz="2800" i="1" dirty="0" smtClean="0"/>
              <a:t>Восток</a:t>
            </a:r>
          </a:p>
          <a:p>
            <a:r>
              <a:rPr lang="ru-RU" sz="2800" i="1" dirty="0" smtClean="0"/>
              <a:t>Россия</a:t>
            </a:r>
          </a:p>
          <a:p>
            <a:r>
              <a:rPr lang="ru-RU" sz="2800" i="1" dirty="0" smtClean="0"/>
              <a:t>Смелость</a:t>
            </a:r>
          </a:p>
          <a:p>
            <a:r>
              <a:rPr lang="ru-RU" sz="2800" i="1" dirty="0" smtClean="0"/>
              <a:t>Хвоя</a:t>
            </a:r>
            <a:endParaRPr lang="ru-RU" sz="2800" i="1" dirty="0"/>
          </a:p>
        </p:txBody>
      </p:sp>
      <p:pic>
        <p:nvPicPr>
          <p:cNvPr id="3075" name="Picture 3" descr="C:\Users\Юрий\Pictures\к урокам ИЗО\молоко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32240" y="3068960"/>
            <a:ext cx="1716782" cy="1716782"/>
          </a:xfrm>
          <a:prstGeom prst="rect">
            <a:avLst/>
          </a:prstGeom>
          <a:noFill/>
        </p:spPr>
      </p:pic>
      <p:pic>
        <p:nvPicPr>
          <p:cNvPr id="3076" name="Picture 4" descr="C:\Users\Юрий\Pictures\к урокам ИЗО\55170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1124744"/>
            <a:ext cx="2696468" cy="26505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116632"/>
            <a:ext cx="5011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Попробуйте изменить форму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числа данных существительных: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853955">
            <a:off x="3276708" y="3517813"/>
            <a:ext cx="2263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7" name="Picture 5" descr="C:\Users\Юрий\Pictures\к урокам ИЗО\хв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5" y="1124744"/>
            <a:ext cx="211223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Юрий\Pictures\к урокам ИЗО\качели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12160" y="2204864"/>
            <a:ext cx="2749973" cy="25620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187624" y="4797152"/>
            <a:ext cx="7358485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Бывают имена существительные , которые не имеют единственного числа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Юрий\Pictures\к урокам ИЗО\сан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40152" y="476672"/>
            <a:ext cx="2179442" cy="1440160"/>
          </a:xfrm>
          <a:prstGeom prst="rect">
            <a:avLst/>
          </a:prstGeom>
          <a:noFill/>
        </p:spPr>
      </p:pic>
      <p:pic>
        <p:nvPicPr>
          <p:cNvPr id="4099" name="Picture 3" descr="C:\Users\Юрий\Pictures\к урокам ИЗО\брю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67488">
            <a:off x="925733" y="871680"/>
            <a:ext cx="1732575" cy="1732575"/>
          </a:xfrm>
          <a:prstGeom prst="rect">
            <a:avLst/>
          </a:prstGeom>
          <a:noFill/>
        </p:spPr>
      </p:pic>
      <p:pic>
        <p:nvPicPr>
          <p:cNvPr id="4100" name="Picture 4" descr="C:\Users\Юрий\Pictures\к урокам ИЗО\ножниц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06919">
            <a:off x="847951" y="3184599"/>
            <a:ext cx="1904630" cy="138686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635896" y="1196752"/>
            <a:ext cx="1675330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Качели</a:t>
            </a:r>
          </a:p>
          <a:p>
            <a:r>
              <a:rPr lang="ru-RU" sz="2800" i="1" dirty="0" smtClean="0"/>
              <a:t>Ножницы</a:t>
            </a:r>
          </a:p>
          <a:p>
            <a:r>
              <a:rPr lang="ru-RU" sz="2800" i="1" dirty="0" smtClean="0"/>
              <a:t>Сани</a:t>
            </a:r>
          </a:p>
          <a:p>
            <a:r>
              <a:rPr lang="ru-RU" sz="2800" i="1" dirty="0" smtClean="0"/>
              <a:t>Дрожжи</a:t>
            </a:r>
          </a:p>
          <a:p>
            <a:r>
              <a:rPr lang="ru-RU" sz="2800" i="1" dirty="0" smtClean="0"/>
              <a:t>Брюки</a:t>
            </a:r>
          </a:p>
          <a:p>
            <a:r>
              <a:rPr lang="ru-RU" sz="2800" i="1" dirty="0" smtClean="0"/>
              <a:t>Каникулы</a:t>
            </a:r>
          </a:p>
          <a:p>
            <a:r>
              <a:rPr lang="ru-RU" sz="2800" i="1" dirty="0" smtClean="0"/>
              <a:t>Хлопоты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39552" y="816557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Работа по учебнику с</a:t>
            </a:r>
            <a:r>
              <a:rPr lang="ru-RU" i="1" dirty="0"/>
              <a:t>. </a:t>
            </a:r>
            <a:r>
              <a:rPr lang="ru-RU" i="1" dirty="0" smtClean="0"/>
              <a:t>20-22</a:t>
            </a:r>
            <a:br>
              <a:rPr lang="ru-RU" dirty="0"/>
            </a:b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 r="5513"/>
          <a:stretch/>
        </p:blipFill>
        <p:spPr bwMode="auto">
          <a:xfrm>
            <a:off x="3563888" y="1556791"/>
            <a:ext cx="2088232" cy="278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Делаем вывод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Как могут изменяться имена существительные?</a:t>
            </a:r>
          </a:p>
          <a:p>
            <a:r>
              <a:rPr lang="ru-RU" sz="2800" i="1" dirty="0" smtClean="0"/>
              <a:t>Все ли имена существительные могут изменяться по числам?</a:t>
            </a:r>
            <a:endParaRPr lang="ru-RU" sz="2800" i="1" dirty="0"/>
          </a:p>
        </p:txBody>
      </p:sp>
      <p:pic>
        <p:nvPicPr>
          <p:cNvPr id="4" name="Picture 5" descr="C:\Users\Юрий\Pictures\к урокам ИЗО\качели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20072" y="3284984"/>
            <a:ext cx="3477986" cy="3240360"/>
          </a:xfrm>
          <a:prstGeom prst="rect">
            <a:avLst/>
          </a:prstGeom>
          <a:noFill/>
        </p:spPr>
      </p:pic>
      <p:pic>
        <p:nvPicPr>
          <p:cNvPr id="5" name="Picture 3" descr="C:\Users\Юрий\Pictures\к урокам ИЗО\моло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836712"/>
            <a:ext cx="1716782" cy="1716782"/>
          </a:xfrm>
          <a:prstGeom prst="rect">
            <a:avLst/>
          </a:prstGeom>
          <a:noFill/>
        </p:spPr>
      </p:pic>
      <p:pic>
        <p:nvPicPr>
          <p:cNvPr id="6" name="Picture 2" descr="C:\Users\Юрий\Pictures\к урокам ИЗО\сту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501008"/>
            <a:ext cx="1296144" cy="2292748"/>
          </a:xfrm>
          <a:prstGeom prst="rect">
            <a:avLst/>
          </a:prstGeom>
          <a:noFill/>
        </p:spPr>
      </p:pic>
      <p:pic>
        <p:nvPicPr>
          <p:cNvPr id="7" name="Picture 7" descr="C:\Users\Юрий\Pictures\к урокам ИЗО\мяч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3933056"/>
            <a:ext cx="329220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39552" y="816557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Д/З с</a:t>
            </a:r>
            <a:r>
              <a:rPr lang="ru-RU" i="1" dirty="0"/>
              <a:t>. </a:t>
            </a:r>
            <a:r>
              <a:rPr lang="ru-RU" i="1" dirty="0" smtClean="0"/>
              <a:t>23 упр.35</a:t>
            </a:r>
            <a:br>
              <a:rPr lang="ru-RU" dirty="0"/>
            </a:b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 r="5513"/>
          <a:stretch/>
        </p:blipFill>
        <p:spPr bwMode="auto">
          <a:xfrm>
            <a:off x="3563888" y="1556791"/>
            <a:ext cx="2088232" cy="278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айный клуб">
  <a:themeElements>
    <a:clrScheme name="Чайный клуб">
      <a:dk1>
        <a:sysClr val="windowText" lastClr="000000"/>
      </a:dk1>
      <a:lt1>
        <a:sysClr val="window" lastClr="FFFFFF"/>
      </a:lt1>
      <a:dk2>
        <a:srgbClr val="182945"/>
      </a:dk2>
      <a:lt2>
        <a:srgbClr val="DBEFF9"/>
      </a:lt2>
      <a:accent1>
        <a:srgbClr val="46A5E5"/>
      </a:accent1>
      <a:accent2>
        <a:srgbClr val="76B89F"/>
      </a:accent2>
      <a:accent3>
        <a:srgbClr val="92D624"/>
      </a:accent3>
      <a:accent4>
        <a:srgbClr val="0BD5D0"/>
      </a:accent4>
      <a:accent5>
        <a:srgbClr val="F2E058"/>
      </a:accent5>
      <a:accent6>
        <a:srgbClr val="9AB4CB"/>
      </a:accent6>
      <a:hlink>
        <a:srgbClr val="46A5E5"/>
      </a:hlink>
      <a:folHlink>
        <a:srgbClr val="8DC7EF"/>
      </a:folHlink>
    </a:clrScheme>
    <a:fontScheme name="Чайный клуб">
      <a:majorFont>
        <a:latin typeface="Arial Bold"/>
        <a:ea typeface=""/>
        <a:cs typeface=""/>
      </a:majorFont>
      <a:minorFont>
        <a:latin typeface="Calibri"/>
        <a:ea typeface=""/>
        <a:cs typeface=""/>
      </a:minorFont>
    </a:fontScheme>
    <a:fmtScheme name="Чайный клу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337</Words>
  <Application>Microsoft Office PowerPoint</Application>
  <PresentationFormat>Экран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Бывают имена существительные, которые не имеют множественного числа</vt:lpstr>
      <vt:lpstr>Бывают имена существительные , которые не имеют единственного числа</vt:lpstr>
      <vt:lpstr>Презентация PowerPoint</vt:lpstr>
      <vt:lpstr>Презентация PowerPoint</vt:lpstr>
      <vt:lpstr>Презентация PowerPoint</vt:lpstr>
      <vt:lpstr>Работа по учебнику с. 22-23 </vt:lpstr>
      <vt:lpstr>Презентация PowerPoint</vt:lpstr>
      <vt:lpstr>Работа в группах </vt:lpstr>
      <vt:lpstr>Делаем вывод</vt:lpstr>
      <vt:lpstr>Д/З с. 23 упр.36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Админ</cp:lastModifiedBy>
  <cp:revision>11</cp:revision>
  <dcterms:created xsi:type="dcterms:W3CDTF">2013-08-20T22:02:58Z</dcterms:created>
  <dcterms:modified xsi:type="dcterms:W3CDTF">2023-02-01T17:55:35Z</dcterms:modified>
</cp:coreProperties>
</file>